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669088" cy="98964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908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60425" y="742950"/>
            <a:ext cx="4946650" cy="3709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00588"/>
            <a:ext cx="5335588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9588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399588"/>
            <a:ext cx="28908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45BED8CD-BDD1-4A64-9581-4B5E62CB564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95438F-B92B-493F-89BE-00CBC0E0B680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687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3687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6876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3687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87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87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88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88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</p:grpSp>
      <p:grpSp>
        <p:nvGrpSpPr>
          <p:cNvPr id="36882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3688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6886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3688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88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88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89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89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689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689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8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79AF9-C3FB-4129-ACD8-131BE86DDA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64461-329E-4E27-8F52-2E9523C546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717EA-97C7-4C46-8728-48F2F81FC7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BC13D-D363-4DD1-9BF8-C7A67F3580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24E4A-4390-45A7-9472-BE41802829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74861-DFAA-4AB2-A839-4DA95261C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60A37-865B-4D04-87DC-ADE6612E7C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6E218-6D2A-4903-973E-6DF62F4D5D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244A6-6AAE-4F8E-8754-B36E9F1650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6468F-2FC3-4F21-81AE-5B2FF966B8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26CB544F-D98B-4BC7-A33A-C3FF4554D1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584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584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58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58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58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586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6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6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3586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86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86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5868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586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7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7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7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7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7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7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7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</p:grpSp>
      <p:grpSp>
        <p:nvGrpSpPr>
          <p:cNvPr id="3587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587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588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588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588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5883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588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8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8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8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8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8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9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89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  <p:sp>
          <p:nvSpPr>
            <p:cNvPr id="3589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4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84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84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84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84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8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ildcarelounge.freeforums.org/index.php?sid=668861a507521754f6cc2758b24e4b0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ildcarelounge.freeforums.org/index.php?sid=668861a507521754f6cc2758b24e4b0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07A7400-7266-4B4B-A5C1-6EF19771B4E2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4000"/>
              <a:t/>
            </a:r>
            <a:br>
              <a:rPr lang="en-AU" sz="4000"/>
            </a:br>
            <a:r>
              <a:rPr lang="en-AU" sz="4000"/>
              <a:t/>
            </a:r>
            <a:br>
              <a:rPr lang="en-AU" sz="4000"/>
            </a:br>
            <a:r>
              <a:rPr lang="en-AU" sz="4000"/>
              <a:t/>
            </a:r>
            <a:br>
              <a:rPr lang="en-AU" sz="4000"/>
            </a:br>
            <a:r>
              <a:rPr lang="en-AU" sz="4000">
                <a:solidFill>
                  <a:schemeClr val="tx1"/>
                </a:solidFill>
              </a:rPr>
              <a:t>Rights, Responsibilities and Relationships</a:t>
            </a:r>
            <a:r>
              <a:rPr lang="en-AU" sz="4000"/>
              <a:t/>
            </a:r>
            <a:br>
              <a:rPr lang="en-AU" sz="4000"/>
            </a:br>
            <a:endParaRPr lang="en-US" sz="40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000"/>
              <a:t>Week 9</a:t>
            </a:r>
          </a:p>
          <a:p>
            <a:pPr>
              <a:lnSpc>
                <a:spcPct val="80000"/>
              </a:lnSpc>
            </a:pPr>
            <a:r>
              <a:rPr lang="en-AU" sz="2000"/>
              <a:t>Rogers</a:t>
            </a:r>
          </a:p>
          <a:p>
            <a:pPr>
              <a:lnSpc>
                <a:spcPct val="80000"/>
              </a:lnSpc>
            </a:pPr>
            <a:r>
              <a:rPr lang="en-AU" sz="2000"/>
              <a:t>Text – Chapter 9</a:t>
            </a:r>
            <a:endParaRPr lang="en-US" sz="2000"/>
          </a:p>
        </p:txBody>
      </p:sp>
      <p:pic>
        <p:nvPicPr>
          <p:cNvPr id="2053" name="Picture 5" descr="fil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76250"/>
            <a:ext cx="4114800" cy="1223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5BE2-FACC-4356-B171-CB8615FB42D5}" type="slidenum">
              <a:rPr lang="en-US"/>
              <a:pPr/>
              <a:t>10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Rules are always for the common good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Rules don’t guarantee compliant behaviour, but they set up the </a:t>
            </a:r>
            <a:r>
              <a:rPr lang="en-AU">
                <a:solidFill>
                  <a:schemeClr val="tx2"/>
                </a:solidFill>
              </a:rPr>
              <a:t>agenda</a:t>
            </a:r>
            <a:r>
              <a:rPr lang="en-AU"/>
              <a:t> for it</a:t>
            </a:r>
          </a:p>
          <a:p>
            <a:pPr>
              <a:lnSpc>
                <a:spcPct val="90000"/>
              </a:lnSpc>
            </a:pPr>
            <a:r>
              <a:rPr lang="en-AU"/>
              <a:t>Good rules are always positively stated; reasonable and fair.</a:t>
            </a:r>
          </a:p>
          <a:p>
            <a:pPr>
              <a:lnSpc>
                <a:spcPct val="90000"/>
              </a:lnSpc>
            </a:pPr>
            <a:r>
              <a:rPr lang="en-AU"/>
              <a:t>State what is to be expected, NOT what is to be avoided.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BFA1-6497-4261-A2E1-6B7E2EEB5595}" type="slidenum">
              <a:rPr lang="en-US"/>
              <a:pPr/>
              <a:t>11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Class agreement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  <a:p>
            <a:r>
              <a:rPr lang="en-AU"/>
              <a:t>Written contract</a:t>
            </a:r>
          </a:p>
          <a:p>
            <a:r>
              <a:rPr lang="en-AU"/>
              <a:t>Might include all names, all signatures, or a photograph</a:t>
            </a:r>
          </a:p>
          <a:p>
            <a:r>
              <a:rPr lang="en-AU"/>
              <a:t>Supplied to parents</a:t>
            </a:r>
          </a:p>
          <a:p>
            <a:r>
              <a:rPr lang="en-AU"/>
              <a:t>Fantastic way to gather support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99C-9A19-4BCE-AF86-45D7285CE8CF}" type="slidenum">
              <a:rPr lang="en-US"/>
              <a:pPr/>
              <a:t>12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Behavioural consequences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AU" sz="2800"/>
          </a:p>
          <a:p>
            <a:pPr>
              <a:lnSpc>
                <a:spcPct val="90000"/>
              </a:lnSpc>
            </a:pPr>
            <a:r>
              <a:rPr lang="en-AU" sz="2800"/>
              <a:t>Must be related to the inappropriate behaviour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</a:t>
            </a:r>
            <a:r>
              <a:rPr lang="en-US" sz="2800">
                <a:solidFill>
                  <a:schemeClr val="tx2"/>
                </a:solidFill>
              </a:rPr>
              <a:t>Consider; What are your 3 biggest inappropriate behaviours??????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1.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2.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3.</a:t>
            </a:r>
          </a:p>
        </p:txBody>
      </p:sp>
      <p:pic>
        <p:nvPicPr>
          <p:cNvPr id="13317" name="Picture 5" descr="fil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4365625"/>
            <a:ext cx="34671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026E-2421-49DC-A580-9CE4A4C8EDDE}" type="slidenum">
              <a:rPr lang="en-US"/>
              <a:pPr/>
              <a:t>13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Connecting it together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400">
                <a:solidFill>
                  <a:schemeClr val="tx2"/>
                </a:solidFill>
              </a:rPr>
              <a:t>Right:</a:t>
            </a:r>
            <a:r>
              <a:rPr lang="en-AU" sz="2400"/>
              <a:t>  To learn in a supportive environment</a:t>
            </a:r>
          </a:p>
          <a:p>
            <a:pPr>
              <a:lnSpc>
                <a:spcPct val="80000"/>
              </a:lnSpc>
            </a:pPr>
            <a:r>
              <a:rPr lang="en-AU" sz="2400"/>
              <a:t>Responsibility:  Interact with people in a supportive way</a:t>
            </a:r>
          </a:p>
          <a:p>
            <a:pPr>
              <a:lnSpc>
                <a:spcPct val="80000"/>
              </a:lnSpc>
            </a:pPr>
            <a:r>
              <a:rPr lang="en-AU" sz="2400">
                <a:solidFill>
                  <a:schemeClr val="tx2"/>
                </a:solidFill>
              </a:rPr>
              <a:t>Rule:</a:t>
            </a:r>
            <a:r>
              <a:rPr lang="en-AU" sz="2400"/>
              <a:t>  Learning is our highest priority</a:t>
            </a:r>
          </a:p>
          <a:p>
            <a:pPr>
              <a:lnSpc>
                <a:spcPct val="80000"/>
              </a:lnSpc>
            </a:pPr>
            <a:r>
              <a:rPr lang="en-AU" sz="2400"/>
              <a:t>Positive consequence:  Full participation, awards, membership benefits</a:t>
            </a:r>
          </a:p>
          <a:p>
            <a:pPr>
              <a:lnSpc>
                <a:spcPct val="80000"/>
              </a:lnSpc>
            </a:pPr>
            <a:r>
              <a:rPr lang="en-AU" sz="2400">
                <a:solidFill>
                  <a:schemeClr val="tx2"/>
                </a:solidFill>
              </a:rPr>
              <a:t>Negative consequence</a:t>
            </a:r>
            <a:r>
              <a:rPr lang="en-AU" sz="2400"/>
              <a:t>:  Inappropriate behaviour will be challenged; teacher-student discussion will occur; student will leave the group if behaviour persists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0DA66-C31B-4D5E-BB47-403B843AC0D9}" type="slidenum">
              <a:rPr lang="en-US"/>
              <a:pPr/>
              <a:t>14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Supportive school environment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400"/>
              <a:t>Everyone feels safe and valued</a:t>
            </a:r>
          </a:p>
          <a:p>
            <a:pPr>
              <a:lnSpc>
                <a:spcPct val="80000"/>
              </a:lnSpc>
            </a:pPr>
            <a:r>
              <a:rPr lang="en-AU" sz="2400"/>
              <a:t>Social and academic learning are maximised through high quality practices</a:t>
            </a:r>
          </a:p>
          <a:p>
            <a:pPr>
              <a:lnSpc>
                <a:spcPct val="80000"/>
              </a:lnSpc>
            </a:pPr>
            <a:r>
              <a:rPr lang="en-AU" sz="2400"/>
              <a:t>Planned continuum from positive to preventative for all students to responsive actions for specific individuals/groups</a:t>
            </a:r>
          </a:p>
          <a:p>
            <a:pPr>
              <a:lnSpc>
                <a:spcPct val="80000"/>
              </a:lnSpc>
            </a:pPr>
            <a:r>
              <a:rPr lang="en-AU" sz="2400"/>
              <a:t>Non-violent and non-coercive practices are modelled by all</a:t>
            </a:r>
          </a:p>
          <a:p>
            <a:pPr>
              <a:lnSpc>
                <a:spcPct val="80000"/>
              </a:lnSpc>
            </a:pPr>
            <a:r>
              <a:rPr lang="en-AU" sz="2400"/>
              <a:t>Suspension and exclusion are last resort strategies only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EFBD-9D75-4307-BA5B-1820EE7C4659}" type="slidenum">
              <a:rPr lang="en-US"/>
              <a:pPr/>
              <a:t>15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Key:  adopt a decisive teaching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800"/>
              <a:t>Rogers:  3 types of teachers –</a:t>
            </a:r>
          </a:p>
          <a:p>
            <a:pPr>
              <a:lnSpc>
                <a:spcPct val="80000"/>
              </a:lnSpc>
            </a:pPr>
            <a:r>
              <a:rPr lang="en-AU" sz="2800"/>
              <a:t>Autocratic  (demanding and hostile)</a:t>
            </a:r>
          </a:p>
          <a:p>
            <a:pPr>
              <a:lnSpc>
                <a:spcPct val="80000"/>
              </a:lnSpc>
            </a:pPr>
            <a:r>
              <a:rPr lang="en-AU" sz="2800"/>
              <a:t>Laissez-faire  (free reign)</a:t>
            </a:r>
          </a:p>
          <a:p>
            <a:pPr>
              <a:lnSpc>
                <a:spcPct val="80000"/>
              </a:lnSpc>
            </a:pPr>
            <a:r>
              <a:rPr lang="en-AU" sz="2800"/>
              <a:t>Decisive  (authorative, democratic)</a:t>
            </a:r>
          </a:p>
          <a:p>
            <a:pPr>
              <a:lnSpc>
                <a:spcPct val="80000"/>
              </a:lnSpc>
            </a:pPr>
            <a:r>
              <a:rPr lang="en-AU" sz="2800"/>
              <a:t>The decisive teacher knows their rights and responsibilities and goes about claiming them</a:t>
            </a:r>
          </a:p>
          <a:p>
            <a:pPr>
              <a:lnSpc>
                <a:spcPct val="80000"/>
              </a:lnSpc>
            </a:pPr>
            <a:r>
              <a:rPr lang="en-US" sz="2800"/>
              <a:t>Watch the following scene in the movie, </a:t>
            </a:r>
            <a:r>
              <a:rPr lang="en-US" sz="2800">
                <a:solidFill>
                  <a:schemeClr val="tx2"/>
                </a:solidFill>
              </a:rPr>
              <a:t>‘Dead Poets Society’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F54-AEF0-4CB8-832D-EB1FC534DA96}" type="slidenum">
              <a:rPr lang="en-US"/>
              <a:pPr/>
              <a:t>16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Decisive teachers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Aim for cooperation not compliance</a:t>
            </a:r>
          </a:p>
          <a:p>
            <a:r>
              <a:rPr lang="en-AU"/>
              <a:t>Uses support, respectful language</a:t>
            </a:r>
          </a:p>
          <a:p>
            <a:r>
              <a:rPr lang="en-AU"/>
              <a:t>Encourages students to solve their own problems</a:t>
            </a:r>
          </a:p>
          <a:p>
            <a:r>
              <a:rPr lang="en-AU"/>
              <a:t>Teaches correct behavioural patterns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A5DC-2244-4EE1-8681-059579ADFDA5}" type="slidenum">
              <a:rPr lang="en-US"/>
              <a:pPr/>
              <a:t>17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Tactical ignoring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800"/>
              <a:t>Behaviour is need driven</a:t>
            </a:r>
          </a:p>
          <a:p>
            <a:pPr>
              <a:lnSpc>
                <a:spcPct val="90000"/>
              </a:lnSpc>
            </a:pPr>
            <a:r>
              <a:rPr lang="en-AU" sz="2800"/>
              <a:t>If the need is attention, try to ignore</a:t>
            </a:r>
          </a:p>
          <a:p>
            <a:pPr>
              <a:lnSpc>
                <a:spcPct val="90000"/>
              </a:lnSpc>
            </a:pPr>
            <a:r>
              <a:rPr lang="en-AU" sz="2800"/>
              <a:t>Examples – whining, being off task, tantrums, clowning, calling out</a:t>
            </a:r>
          </a:p>
          <a:p>
            <a:pPr>
              <a:lnSpc>
                <a:spcPct val="90000"/>
              </a:lnSpc>
            </a:pPr>
            <a:r>
              <a:rPr lang="en-AU" sz="2800"/>
              <a:t>Teacher focuses on the real issue</a:t>
            </a:r>
          </a:p>
          <a:p>
            <a:pPr>
              <a:lnSpc>
                <a:spcPct val="90000"/>
              </a:lnSpc>
            </a:pPr>
            <a:r>
              <a:rPr lang="en-AU" sz="2800"/>
              <a:t>NOT APPROPRIATE if there is a risk of injury, if the class is being overly effected or to avoid action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3C68-8880-45C3-B383-A5673AA93D44}" type="slidenum">
              <a:rPr lang="en-US"/>
              <a:pPr/>
              <a:t>18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Non verbal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Very important teaching skill for control</a:t>
            </a:r>
          </a:p>
          <a:p>
            <a:pPr>
              <a:lnSpc>
                <a:spcPct val="90000"/>
              </a:lnSpc>
            </a:pPr>
            <a:r>
              <a:rPr lang="en-AU"/>
              <a:t>Confident, upright posture</a:t>
            </a:r>
          </a:p>
          <a:p>
            <a:pPr>
              <a:lnSpc>
                <a:spcPct val="90000"/>
              </a:lnSpc>
            </a:pPr>
            <a:r>
              <a:rPr lang="en-AU"/>
              <a:t>Dress professionally</a:t>
            </a:r>
          </a:p>
          <a:p>
            <a:pPr>
              <a:lnSpc>
                <a:spcPct val="90000"/>
              </a:lnSpc>
            </a:pPr>
            <a:r>
              <a:rPr lang="en-AU"/>
              <a:t>Thoroughly organised</a:t>
            </a:r>
          </a:p>
          <a:p>
            <a:pPr>
              <a:lnSpc>
                <a:spcPct val="90000"/>
              </a:lnSpc>
            </a:pPr>
            <a:r>
              <a:rPr lang="en-AU"/>
              <a:t>Low, calm tone of voice</a:t>
            </a:r>
          </a:p>
          <a:p>
            <a:pPr>
              <a:lnSpc>
                <a:spcPct val="90000"/>
              </a:lnSpc>
            </a:pPr>
            <a:r>
              <a:rPr lang="en-AU"/>
              <a:t>Physical location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A849-0A3B-41DF-B5BA-A568C691A123}" type="slidenum">
              <a:rPr lang="en-US"/>
              <a:pPr/>
              <a:t>19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Repertoire of simple questions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/>
              <a:t>Build your own repertoire of simple questions “Which question are you up to Samantha?”     “Are you having difficulty John?”</a:t>
            </a:r>
          </a:p>
          <a:p>
            <a:r>
              <a:rPr lang="en-AU" sz="2800"/>
              <a:t>Students do need to be reminded of expected behaviour.  Keep instructions clear, simple and explicit.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A559-B75D-4A49-9F8E-D05589774555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Who is Bill Rogers?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Australian</a:t>
            </a:r>
          </a:p>
          <a:p>
            <a:pPr>
              <a:lnSpc>
                <a:spcPct val="90000"/>
              </a:lnSpc>
            </a:pPr>
            <a:r>
              <a:rPr lang="en-AU"/>
              <a:t>Griffith University, Queensland</a:t>
            </a:r>
          </a:p>
          <a:p>
            <a:pPr>
              <a:lnSpc>
                <a:spcPct val="90000"/>
              </a:lnSpc>
            </a:pPr>
            <a:r>
              <a:rPr lang="en-AU"/>
              <a:t>Minister of Religion, teacher, school chaplain</a:t>
            </a:r>
          </a:p>
          <a:p>
            <a:pPr>
              <a:lnSpc>
                <a:spcPct val="90000"/>
              </a:lnSpc>
            </a:pPr>
            <a:r>
              <a:rPr lang="en-AU"/>
              <a:t>More than 500 000 teachers have attended his in-service programs; highly regarded internationally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F484-1363-4E32-8873-0AC5BC2E46A5}" type="slidenum">
              <a:rPr lang="en-US"/>
              <a:pPr/>
              <a:t>20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Restate the rule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800"/>
              <a:t>Sometimes you need to change the language to help students understand the rule fully</a:t>
            </a:r>
          </a:p>
          <a:p>
            <a:pPr>
              <a:lnSpc>
                <a:spcPct val="80000"/>
              </a:lnSpc>
            </a:pPr>
            <a:r>
              <a:rPr lang="en-AU" sz="2800"/>
              <a:t>Offer rule retraining at times students will consider unpleasant – parent example – favourite TV show – retrain on phone noise and attention seeking; class example, lunch time session highly effective</a:t>
            </a:r>
          </a:p>
          <a:p>
            <a:pPr>
              <a:lnSpc>
                <a:spcPct val="80000"/>
              </a:lnSpc>
            </a:pPr>
            <a:r>
              <a:rPr lang="en-AU" sz="2800"/>
              <a:t>Rogers talks about the ‘cracked record’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9280-F1DF-4F36-8F7C-2E32ECCFD904}" type="slidenum">
              <a:rPr lang="en-US"/>
              <a:pPr/>
              <a:t>21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Distraction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Humour</a:t>
            </a:r>
          </a:p>
          <a:p>
            <a:r>
              <a:rPr lang="en-AU"/>
              <a:t>Predict and move in</a:t>
            </a:r>
          </a:p>
          <a:p>
            <a:r>
              <a:rPr lang="en-AU"/>
              <a:t>Remove the source of contention</a:t>
            </a:r>
          </a:p>
          <a:p>
            <a:r>
              <a:rPr lang="en-AU"/>
              <a:t>Reallocate resources</a:t>
            </a:r>
          </a:p>
          <a:p>
            <a:r>
              <a:rPr lang="en-AU"/>
              <a:t>Be proactive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B4A4-06B1-4C04-A5CC-9A6033F9D26B}" type="slidenum">
              <a:rPr lang="en-US"/>
              <a:pPr/>
              <a:t>22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Give clear and simple choices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/>
              <a:t>“Ben, you have a choice of working quietly in your place, or moving to the desk at the front of the room”</a:t>
            </a:r>
          </a:p>
          <a:p>
            <a:r>
              <a:rPr lang="en-AU" sz="2800"/>
              <a:t>In class isolation can be highly effective</a:t>
            </a:r>
          </a:p>
          <a:p>
            <a:r>
              <a:rPr lang="en-AU" sz="2800"/>
              <a:t>Reward well behaved students by offering a range of choices – the power of modelling is of enormous benefit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BB75-7B46-4485-8DB4-AE5DAC6FF576}" type="slidenum">
              <a:rPr lang="en-US"/>
              <a:pPr/>
              <a:t>23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Contract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Contract, formal written agreement is a powerful tool</a:t>
            </a:r>
          </a:p>
          <a:p>
            <a:r>
              <a:rPr lang="en-AU"/>
              <a:t>Involves key stakeholders</a:t>
            </a:r>
          </a:p>
          <a:p>
            <a:r>
              <a:rPr lang="en-AU"/>
              <a:t>Results in dramatic improvement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BB43-4CE1-4DAF-8DC7-7B4AD212895D}" type="slidenum">
              <a:rPr lang="en-US"/>
              <a:pPr/>
              <a:t>24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“Cooling off”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800"/>
              <a:t>You can’t deal rationally with an angry, distressed or hostile person</a:t>
            </a:r>
          </a:p>
          <a:p>
            <a:pPr>
              <a:lnSpc>
                <a:spcPct val="90000"/>
              </a:lnSpc>
            </a:pPr>
            <a:r>
              <a:rPr lang="en-AU" sz="2800"/>
              <a:t>“Go to the toilet, wash your face, blow your nose and come back and sit down here quietly”</a:t>
            </a:r>
          </a:p>
          <a:p>
            <a:pPr>
              <a:lnSpc>
                <a:spcPct val="90000"/>
              </a:lnSpc>
            </a:pPr>
            <a:r>
              <a:rPr lang="en-AU" sz="2800"/>
              <a:t>“Would you like to burn some energy off with a quick run?”</a:t>
            </a:r>
          </a:p>
          <a:p>
            <a:pPr>
              <a:lnSpc>
                <a:spcPct val="90000"/>
              </a:lnSpc>
            </a:pPr>
            <a:r>
              <a:rPr lang="en-AU" sz="2800"/>
              <a:t>Extensive time out is very ineffective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475FF-A0E9-4078-AD98-70AD996F438D}" type="slidenum">
              <a:rPr lang="en-US"/>
              <a:pPr/>
              <a:t>25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Classroom meeting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Also used in the Rogers approach</a:t>
            </a:r>
          </a:p>
          <a:p>
            <a:r>
              <a:rPr lang="en-AU"/>
              <a:t>Chairperson, minutes</a:t>
            </a:r>
          </a:p>
          <a:p>
            <a:r>
              <a:rPr lang="en-AU"/>
              <a:t>Democratic process</a:t>
            </a:r>
          </a:p>
          <a:p>
            <a:r>
              <a:rPr lang="en-AU"/>
              <a:t>Open communication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F2F6-A9BB-43F9-BAC5-FC0B2AE84BA4}" type="slidenum">
              <a:rPr lang="en-US"/>
              <a:pPr/>
              <a:t>26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Conflict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/>
              <a:t>“Physical or verbal statements that are intended to result in one person gaining the upper hand over the other”</a:t>
            </a:r>
          </a:p>
          <a:p>
            <a:r>
              <a:rPr lang="en-AU" sz="2800"/>
              <a:t>Students will nearly always win (especially older students) because they are not bound by the same rules</a:t>
            </a:r>
          </a:p>
          <a:p>
            <a:r>
              <a:rPr lang="en-AU" sz="2800"/>
              <a:t>Conflict is about winners and losers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DD54-0579-4C6D-B4DE-44E5C8441219}" type="slidenum">
              <a:rPr lang="en-US"/>
              <a:pPr/>
              <a:t>27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Conflict 2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800"/>
              <a:t>Rogers - Three stages</a:t>
            </a:r>
          </a:p>
          <a:p>
            <a:pPr>
              <a:lnSpc>
                <a:spcPct val="80000"/>
              </a:lnSpc>
            </a:pPr>
            <a:r>
              <a:rPr lang="en-AU" sz="2800"/>
              <a:t>Pre-conflict (event perceived and interpreted)</a:t>
            </a:r>
          </a:p>
          <a:p>
            <a:pPr>
              <a:lnSpc>
                <a:spcPct val="80000"/>
              </a:lnSpc>
            </a:pPr>
            <a:r>
              <a:rPr lang="en-AU" sz="2800"/>
              <a:t>Conflict (overt expression)</a:t>
            </a:r>
          </a:p>
          <a:p>
            <a:pPr>
              <a:lnSpc>
                <a:spcPct val="80000"/>
              </a:lnSpc>
            </a:pPr>
            <a:r>
              <a:rPr lang="en-AU" sz="2800"/>
              <a:t>Post-conflict (resolution or de-escalation)</a:t>
            </a:r>
          </a:p>
          <a:p>
            <a:pPr>
              <a:lnSpc>
                <a:spcPct val="80000"/>
              </a:lnSpc>
            </a:pPr>
            <a:r>
              <a:rPr lang="en-AU" sz="2800"/>
              <a:t>Teaching trick:  speak about the problem, not the person</a:t>
            </a:r>
          </a:p>
          <a:p>
            <a:pPr>
              <a:lnSpc>
                <a:spcPct val="80000"/>
              </a:lnSpc>
            </a:pPr>
            <a:r>
              <a:rPr lang="en-AU" sz="2800"/>
              <a:t>Conflict can be very healthy and is very normal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E1F-7884-40CC-AA5B-A2DE96A6137F}" type="slidenum">
              <a:rPr lang="en-US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Basis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800"/>
              <a:t>Principles of rights, responsibilities and relationships</a:t>
            </a:r>
          </a:p>
          <a:p>
            <a:pPr>
              <a:lnSpc>
                <a:spcPct val="80000"/>
              </a:lnSpc>
            </a:pPr>
            <a:r>
              <a:rPr lang="en-AU" sz="2800"/>
              <a:t>Many people become fixated on rights, ignoring their </a:t>
            </a:r>
            <a:r>
              <a:rPr lang="en-AU" sz="2800">
                <a:solidFill>
                  <a:schemeClr val="tx2"/>
                </a:solidFill>
              </a:rPr>
              <a:t>responsibilities</a:t>
            </a:r>
          </a:p>
          <a:p>
            <a:pPr>
              <a:lnSpc>
                <a:spcPct val="80000"/>
              </a:lnSpc>
            </a:pPr>
            <a:r>
              <a:rPr lang="en-AU" sz="2800"/>
              <a:t>Goals:</a:t>
            </a:r>
          </a:p>
          <a:p>
            <a:pPr lvl="1">
              <a:lnSpc>
                <a:spcPct val="80000"/>
              </a:lnSpc>
            </a:pPr>
            <a:r>
              <a:rPr lang="en-AU" sz="2400"/>
              <a:t>Students </a:t>
            </a:r>
            <a:r>
              <a:rPr lang="en-AU" sz="2400">
                <a:solidFill>
                  <a:schemeClr val="tx2"/>
                </a:solidFill>
              </a:rPr>
              <a:t>own </a:t>
            </a:r>
            <a:r>
              <a:rPr lang="en-AU" sz="2400"/>
              <a:t>their behaviour and are accountable</a:t>
            </a:r>
          </a:p>
          <a:p>
            <a:pPr lvl="1">
              <a:lnSpc>
                <a:spcPct val="80000"/>
              </a:lnSpc>
            </a:pPr>
            <a:r>
              <a:rPr lang="en-AU" sz="2400"/>
              <a:t>Students respect the rights of others</a:t>
            </a:r>
          </a:p>
          <a:p>
            <a:pPr lvl="1">
              <a:lnSpc>
                <a:spcPct val="80000"/>
              </a:lnSpc>
            </a:pPr>
            <a:r>
              <a:rPr lang="en-AU" sz="2400"/>
              <a:t>Build workable relationships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95FA-9380-431A-9C9C-8C7697128C7B}" type="slidenum">
              <a:rPr lang="en-US"/>
              <a:pPr/>
              <a:t>4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Five principles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/>
              <a:t>Express joint rights and responsibilities in rules</a:t>
            </a:r>
          </a:p>
          <a:p>
            <a:r>
              <a:rPr lang="en-AU" sz="2800"/>
              <a:t>Minimise confrontation and embarrassment intentionally</a:t>
            </a:r>
          </a:p>
          <a:p>
            <a:r>
              <a:rPr lang="en-AU" sz="2800"/>
              <a:t>Promote the use of appropriate choices</a:t>
            </a:r>
          </a:p>
          <a:p>
            <a:r>
              <a:rPr lang="en-AU" sz="2800"/>
              <a:t>Discipline respectfully</a:t>
            </a:r>
          </a:p>
          <a:p>
            <a:r>
              <a:rPr lang="en-AU" sz="2800"/>
              <a:t>Communicate expectations positively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DC8B-74F5-4328-B0DE-DC37C250396D}" type="slidenum">
              <a:rPr lang="en-US"/>
              <a:pPr/>
              <a:t>5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Express joint rights and responsibilities in rules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  <a:p>
            <a:r>
              <a:rPr lang="en-AU"/>
              <a:t>Rights and responsibilities expressed as rules</a:t>
            </a:r>
          </a:p>
          <a:p>
            <a:r>
              <a:rPr lang="en-AU"/>
              <a:t>Respect is the highest priority</a:t>
            </a:r>
          </a:p>
          <a:p>
            <a:r>
              <a:rPr lang="en-AU"/>
              <a:t>Make the connection for students between rights and responsibilities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FEE2C-BD26-4E99-A1D9-747D58F109BC}" type="slidenum">
              <a:rPr lang="en-US"/>
              <a:pPr/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/>
              <a:t>Minimise confrontation and embarrassment intentionally</a:t>
            </a:r>
            <a:endParaRPr lang="en-US" sz="36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AU"/>
          </a:p>
          <a:p>
            <a:pPr>
              <a:lnSpc>
                <a:spcPct val="90000"/>
              </a:lnSpc>
            </a:pPr>
            <a:r>
              <a:rPr lang="en-AU"/>
              <a:t>When teachers choose to embarrass, it’s based on disrespect</a:t>
            </a:r>
          </a:p>
          <a:p>
            <a:pPr>
              <a:lnSpc>
                <a:spcPct val="90000"/>
              </a:lnSpc>
            </a:pPr>
            <a:r>
              <a:rPr lang="en-AU"/>
              <a:t>Disrespect will destroy, not build, relationships</a:t>
            </a:r>
          </a:p>
          <a:p>
            <a:pPr>
              <a:lnSpc>
                <a:spcPct val="90000"/>
              </a:lnSpc>
            </a:pPr>
            <a:r>
              <a:rPr lang="en-AU"/>
              <a:t>Use power </a:t>
            </a:r>
            <a:r>
              <a:rPr lang="en-AU" b="1" u="sng"/>
              <a:t>for</a:t>
            </a:r>
            <a:r>
              <a:rPr lang="en-AU"/>
              <a:t> and </a:t>
            </a:r>
            <a:r>
              <a:rPr lang="en-AU" b="1" u="sng"/>
              <a:t>with</a:t>
            </a:r>
            <a:r>
              <a:rPr lang="en-AU"/>
              <a:t> students, not over them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8C08-B8F9-4183-80B8-19559C926BC2}" type="slidenum">
              <a:rPr lang="en-US"/>
              <a:pPr/>
              <a:t>7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Promote the use of appropriate choices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  <a:p>
            <a:r>
              <a:rPr lang="en-AU"/>
              <a:t>When we offer choices, it is a statement of confidence</a:t>
            </a:r>
          </a:p>
          <a:p>
            <a:r>
              <a:rPr lang="en-AU"/>
              <a:t>The better someone’s behaviour, the </a:t>
            </a:r>
            <a:r>
              <a:rPr lang="en-AU">
                <a:solidFill>
                  <a:schemeClr val="tx2"/>
                </a:solidFill>
              </a:rPr>
              <a:t>more choices</a:t>
            </a:r>
            <a:r>
              <a:rPr lang="en-AU"/>
              <a:t> they can be given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4F2B3-1653-42F8-9D87-C3BE1B3D368A}" type="slidenum">
              <a:rPr lang="en-US"/>
              <a:pPr/>
              <a:t>8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Discipline respectfully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All students have the right to be treated the same way</a:t>
            </a:r>
            <a:endParaRPr lang="en-US"/>
          </a:p>
        </p:txBody>
      </p:sp>
      <p:pic>
        <p:nvPicPr>
          <p:cNvPr id="9221" name="Picture 5" descr="Rule 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3500438"/>
            <a:ext cx="4752975" cy="2376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E215D-AD6F-4E30-AD00-7EBBCE66D565}" type="slidenum">
              <a:rPr lang="en-US"/>
              <a:pPr/>
              <a:t>9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Communicate expectations positively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Self fulfilling prophesy</a:t>
            </a:r>
          </a:p>
          <a:p>
            <a:pPr>
              <a:lnSpc>
                <a:spcPct val="90000"/>
              </a:lnSpc>
            </a:pPr>
            <a:r>
              <a:rPr lang="en-AU"/>
              <a:t>Research:  students behave and learn just as is expected of them</a:t>
            </a:r>
          </a:p>
          <a:p>
            <a:pPr>
              <a:lnSpc>
                <a:spcPct val="90000"/>
              </a:lnSpc>
            </a:pPr>
            <a:r>
              <a:rPr lang="en-AU"/>
              <a:t>Self fulfilling prophesy can be used in positive ways to harness potential</a:t>
            </a:r>
          </a:p>
          <a:p>
            <a:pPr>
              <a:lnSpc>
                <a:spcPct val="90000"/>
              </a:lnSpc>
            </a:pPr>
            <a:r>
              <a:rPr lang="en-US"/>
              <a:t>Watch the following scene in the movie </a:t>
            </a:r>
            <a:r>
              <a:rPr lang="en-US">
                <a:solidFill>
                  <a:schemeClr val="tx2"/>
                </a:solidFill>
              </a:rPr>
              <a:t>‘Dead Poets Society</a:t>
            </a:r>
            <a:r>
              <a:rPr lang="en-US"/>
              <a:t>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276</TotalTime>
  <Words>973</Words>
  <Application>Microsoft Office PowerPoint</Application>
  <PresentationFormat>On-screen Show (4:3)</PresentationFormat>
  <Paragraphs>166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Comic Sans MS</vt:lpstr>
      <vt:lpstr>Crayons</vt:lpstr>
      <vt:lpstr>   Rights, Responsibilities and Relationships </vt:lpstr>
      <vt:lpstr>Who is Bill Rogers?</vt:lpstr>
      <vt:lpstr>Basis</vt:lpstr>
      <vt:lpstr>Five principles</vt:lpstr>
      <vt:lpstr>Express joint rights and responsibilities in rules</vt:lpstr>
      <vt:lpstr>Minimise confrontation and embarrassment intentionally</vt:lpstr>
      <vt:lpstr>Promote the use of appropriate choices</vt:lpstr>
      <vt:lpstr>Discipline respectfully</vt:lpstr>
      <vt:lpstr>Communicate expectations positively</vt:lpstr>
      <vt:lpstr>Rules are always for the common good</vt:lpstr>
      <vt:lpstr>Class agreement</vt:lpstr>
      <vt:lpstr>Behavioural consequences</vt:lpstr>
      <vt:lpstr>Connecting it together</vt:lpstr>
      <vt:lpstr>Supportive school environment</vt:lpstr>
      <vt:lpstr>Key:  adopt a decisive teaching style</vt:lpstr>
      <vt:lpstr>Decisive teachers</vt:lpstr>
      <vt:lpstr>Tactical ignoring</vt:lpstr>
      <vt:lpstr>Non verbal</vt:lpstr>
      <vt:lpstr>Repertoire of simple questions</vt:lpstr>
      <vt:lpstr>Restate the rule</vt:lpstr>
      <vt:lpstr>Distraction</vt:lpstr>
      <vt:lpstr>Give clear and simple choices</vt:lpstr>
      <vt:lpstr>Contract</vt:lpstr>
      <vt:lpstr>“Cooling off”</vt:lpstr>
      <vt:lpstr>Classroom meeting</vt:lpstr>
      <vt:lpstr>Conflict</vt:lpstr>
      <vt:lpstr>Conflict 2</vt:lpstr>
    </vt:vector>
  </TitlesOfParts>
  <Company>The 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Management</dc:title>
  <dc:creator>IT&amp;S</dc:creator>
  <cp:lastModifiedBy>ITS</cp:lastModifiedBy>
  <cp:revision>32</cp:revision>
  <dcterms:created xsi:type="dcterms:W3CDTF">2005-07-04T07:12:27Z</dcterms:created>
  <dcterms:modified xsi:type="dcterms:W3CDTF">2010-09-14T01:56:16Z</dcterms:modified>
</cp:coreProperties>
</file>